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9" r:id="rId1"/>
  </p:sldMasterIdLst>
  <p:notesMasterIdLst>
    <p:notesMasterId r:id="rId2"/>
  </p:notesMasterIdLst>
  <p:handoutMasterIdLst>
    <p:handoutMasterId r:id="rId3"/>
  </p:handoutMasterIdLst>
  <p:sldIdLst>
    <p:sldId id="257" r:id="rId4"/>
    <p:sldId id="259" r:id="rId5"/>
    <p:sldId id="267" r:id="rId6"/>
    <p:sldId id="261" r:id="rId7"/>
    <p:sldId id="268" r:id="rId8"/>
    <p:sldId id="269" r:id="rId9"/>
    <p:sldId id="270" r:id="rId10"/>
    <p:sldId id="262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3" r:id="rId21"/>
    <p:sldId id="280" r:id="rId22"/>
    <p:sldId id="281" r:id="rId23"/>
    <p:sldId id="282" r:id="rId24"/>
    <p:sldId id="283" r:id="rId25"/>
    <p:sldId id="284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BBA2D1F-E88D-431A-877F-97C11ED6EE09}" styleName="Light Style 3 - Body/Background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dk1"/>
              </a:solidFill>
              <a:prstDash val="dash"/>
            </a:ln>
          </a:left>
          <a:right>
            <a:ln w="32700" cmpd="sng">
              <a:solidFill>
                <a:schemeClr val="dk1"/>
              </a:solidFill>
              <a:prstDash val="dash"/>
            </a:ln>
          </a:right>
          <a:top>
            <a:ln w="32700" cmpd="sng">
              <a:solidFill>
                <a:schemeClr val="dk1"/>
              </a:solidFill>
              <a:prstDash val="dash"/>
            </a:ln>
          </a:top>
          <a:bottom>
            <a:ln w="32700" cmpd="sng">
              <a:solidFill>
                <a:schemeClr val="dk1"/>
              </a:solidFill>
              <a:prstDash val="dash"/>
            </a:ln>
          </a:bottom>
          <a:insideH>
            <a:ln w="22700" cmpd="sng">
              <a:solidFill>
                <a:schemeClr val="dk1"/>
              </a:solidFill>
              <a:prstDash val="sysDot"/>
            </a:ln>
          </a:insideH>
          <a:insideV>
            <a:ln w="22700" cmpd="sng">
              <a:solidFill>
                <a:schemeClr val="dk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4197D153-9C0F-45A4-A76D-B5DC2E27B64C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4"/>
      </a:tcTxStyle>
      <a:tcStyle>
        <a:tcBdr>
          <a:top>
            <a:ln w="6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4">
          <a:shade val="40000"/>
        </a:schemeClr>
      </a:tcTxStyle>
      <a:tcStyle>
        <a:tcBdr/>
        <a:fill>
          <a:solidFill>
            <a:schemeClr val="accent4">
              <a:alpha val="40000"/>
            </a:schemeClr>
          </a:soli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F86EB55A-D8E4-4A66-8E5A-C34D8BC1693A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6"/>
      </a:tcTxStyle>
      <a:tcStyle>
        <a:tcBdr>
          <a:top>
            <a:ln w="6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6">
          <a:shade val="40000"/>
        </a:schemeClr>
      </a:tcTxStyle>
      <a:tcStyle>
        <a:tcBdr/>
        <a:fill>
          <a:solidFill>
            <a:schemeClr val="accent6">
              <a:alpha val="40000"/>
            </a:schemeClr>
          </a:solidFill>
        </a:fill>
      </a:tcStyle>
    </a:firstRow>
  </a:tblStyle>
  <a:tblStyle styleId="{32344573-4499-4136-9432-9625E8DE034D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5"/>
      </a:tcTxStyle>
      <a:tcStyle>
        <a:tcBdr>
          <a:top>
            <a:ln w="6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5">
          <a:shade val="40000"/>
        </a:schemeClr>
      </a:tcTxStyle>
      <a:tcStyle>
        <a:tcBdr/>
        <a:fill>
          <a:solidFill>
            <a:schemeClr val="accent5">
              <a:alpha val="40000"/>
            </a:schemeClr>
          </a:soli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0583E2B2-CE58-4528-B6E7-A9ED766AF9EF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2"/>
      </a:tcTxStyle>
      <a:tcStyle>
        <a:tcBdr>
          <a:top>
            <a:ln w="6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2">
          <a:shade val="40000"/>
        </a:schemeClr>
      </a:tcTxStyle>
      <a:tcStyle>
        <a:tcBdr/>
        <a:fill>
          <a:solidFill>
            <a:schemeClr val="accent2">
              <a:alpha val="40000"/>
            </a:schemeClr>
          </a:solidFill>
        </a:fill>
      </a:tcStyle>
    </a:firstRow>
  </a:tblStyle>
  <a:tblStyle styleId="{F77BBAD0-2FD1-4BB3-BED5-B7D4590D3504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3"/>
      </a:tcTxStyle>
      <a:tcStyle>
        <a:tcBdr>
          <a:top>
            <a:ln w="6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3">
          <a:shade val="40000"/>
        </a:schemeClr>
      </a:tcTxStyle>
      <a:tcStyle>
        <a:tcBdr/>
        <a:fill>
          <a:solidFill>
            <a:schemeClr val="accent3">
              <a:alpha val="4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  <a:tblStyle styleId="{8C7C34EE-A80E-4234-8AE3-745E8258B0B7}" styleName="Normal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2"/>
              </a:solidFill>
            </a:ln>
          </a:left>
          <a:right>
            <a:ln w="40000" cmpd="sng">
              <a:solidFill>
                <a:schemeClr val="accent2"/>
              </a:solidFill>
            </a:ln>
          </a:right>
          <a:top>
            <a:ln w="40000" cmpd="sng">
              <a:solidFill>
                <a:schemeClr val="accent2"/>
              </a:solidFill>
            </a:ln>
          </a:top>
          <a:bottom>
            <a:ln w="400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2">
          <a:shade val="80000"/>
        </a:schemeClr>
      </a:tcTxStyle>
      <a:tcStyle>
        <a:tcBdr>
          <a:bottom>
            <a:ln w="35400" cmpd="sng">
              <a:solidFill>
                <a:schemeClr val="accent2">
                  <a:shade val="80000"/>
                </a:schemeClr>
              </a:solidFill>
            </a:ln>
          </a:bottom>
        </a:tcBdr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392" y="-96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handoutMaster" Target="handoutMasters/handoutMaster1.xml"  /><Relationship Id="rId30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ko-KR"/>
              <a:pPr lvl="0">
                <a:defRPr/>
              </a:pPr>
              <a:t>2023-07-26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8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9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30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Relationship Id="rId9" Type="http://schemas.openxmlformats.org/officeDocument/2006/relationships/image" Target="../media/image4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52.png"  /><Relationship Id="rId11" Type="http://schemas.openxmlformats.org/officeDocument/2006/relationships/image" Target="../media/image53.png"  /><Relationship Id="rId12" Type="http://schemas.openxmlformats.org/officeDocument/2006/relationships/image" Target="../media/image54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1.png"  /><Relationship Id="rId11" Type="http://schemas.openxmlformats.org/officeDocument/2006/relationships/image" Target="../media/image62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Relationship Id="rId9" Type="http://schemas.openxmlformats.org/officeDocument/2006/relationships/image" Target="../media/image6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.png"  /><Relationship Id="rId11" Type="http://schemas.openxmlformats.org/officeDocument/2006/relationships/image" Target="../media/image70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Relationship Id="rId9" Type="http://schemas.openxmlformats.org/officeDocument/2006/relationships/image" Target="../media/image6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7.png"  /><Relationship Id="rId11" Type="http://schemas.openxmlformats.org/officeDocument/2006/relationships/image" Target="../media/image78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Relationship Id="rId6" Type="http://schemas.openxmlformats.org/officeDocument/2006/relationships/image" Target="../media/image73.png"  /><Relationship Id="rId7" Type="http://schemas.openxmlformats.org/officeDocument/2006/relationships/image" Target="../media/image74.png"  /><Relationship Id="rId8" Type="http://schemas.openxmlformats.org/officeDocument/2006/relationships/image" Target="../media/image75.png"  /><Relationship Id="rId9" Type="http://schemas.openxmlformats.org/officeDocument/2006/relationships/image" Target="../media/image7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52206" y="-4952084"/>
              <a:ext cx="36571428" cy="23221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4786571" y="8108381"/>
            <a:ext cx="704798" cy="21429"/>
            <a:chOff x="14786571" y="8108381"/>
            <a:chExt cx="704798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14786571" y="8108381"/>
              <a:ext cx="704798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08219" y="4358260"/>
            <a:ext cx="1432997" cy="107143"/>
            <a:chOff x="808219" y="4358260"/>
            <a:chExt cx="1432997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808219" y="4358260"/>
              <a:ext cx="1432997" cy="107143"/>
            </a:xfrm>
            <a:prstGeom prst="rect">
              <a:avLst/>
            </a:prstGeom>
          </p:spPr>
        </p:pic>
      </p:grpSp>
      <p:sp>
        <p:nvSpPr>
          <p:cNvPr id="1004" name=""/>
          <p:cNvSpPr txBox="1"/>
          <p:nvPr/>
        </p:nvSpPr>
        <p:spPr>
          <a:xfrm>
            <a:off x="1981200" y="3695700"/>
            <a:ext cx="61722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005" name=""/>
          <p:cNvSpPr txBox="1"/>
          <p:nvPr/>
        </p:nvSpPr>
        <p:spPr>
          <a:xfrm>
            <a:off x="2133600" y="-1562100"/>
            <a:ext cx="8077200" cy="369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Hand Landmark Detection</a:t>
            </a:r>
            <a:endParaRPr lang="en-US" altLang="ko-KR"/>
          </a:p>
        </p:txBody>
      </p:sp>
      <p:sp>
        <p:nvSpPr>
          <p:cNvPr id="1009" name=""/>
          <p:cNvSpPr txBox="1"/>
          <p:nvPr/>
        </p:nvSpPr>
        <p:spPr>
          <a:xfrm>
            <a:off x="1752598" y="3695700"/>
            <a:ext cx="15773401" cy="7886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600" b="1">
                <a:solidFill>
                  <a:srgbClr val="424835"/>
                </a:solidFill>
                <a:latin typeface="한컴 윤고딕 240"/>
                <a:ea typeface="한컴 윤고딕 240"/>
              </a:rPr>
              <a:t>Piano Keyboard Detection Experiments </a:t>
            </a:r>
            <a:r>
              <a:rPr lang="en-US" altLang="ko-KR" sz="3500" b="1">
                <a:solidFill>
                  <a:srgbClr val="424835"/>
                </a:solidFill>
                <a:latin typeface="한컴 윤고딕 240"/>
                <a:ea typeface="한컴 윤고딕 240"/>
              </a:rPr>
              <a:t>using YOLOv5</a:t>
            </a:r>
            <a:r>
              <a:rPr lang="en-US" altLang="ko-KR" sz="4600" b="1">
                <a:solidFill>
                  <a:srgbClr val="424835"/>
                </a:solidFill>
                <a:latin typeface="한컴 윤고딕 240"/>
                <a:ea typeface="한컴 윤고딕 240"/>
              </a:rPr>
              <a:t> </a:t>
            </a:r>
            <a:endParaRPr lang="en-US" altLang="ko-KR" sz="46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1981198" y="4533900"/>
            <a:ext cx="12344402" cy="5459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>
                <a:solidFill>
                  <a:srgbClr val="424835"/>
                </a:solidFill>
                <a:latin typeface="한컴 윤고딕 240"/>
                <a:ea typeface="한컴 윤고딕 240"/>
              </a:rPr>
              <a:t>Aug 3rd, 2023</a:t>
            </a:r>
            <a:endParaRPr lang="en-US" altLang="ko-KR" sz="300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11" name=""/>
          <p:cNvSpPr txBox="1"/>
          <p:nvPr/>
        </p:nvSpPr>
        <p:spPr>
          <a:xfrm>
            <a:off x="15240002" y="7886700"/>
            <a:ext cx="2743198" cy="4457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424835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240"/>
                <a:ea typeface="한컴 윤고딕 240"/>
              </a:rPr>
              <a:t>To. professor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424835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3. Comparison of the results between models</a:t>
            </a:r>
            <a:endParaRPr lang="en-US" altLang="ko-KR" sz="36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0" y="1790700"/>
            <a:ext cx="9144000" cy="7696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1. A model trained by epochs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100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0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90800" y="2628900"/>
            <a:ext cx="13106400" cy="655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0" y="1790700"/>
            <a:ext cx="9144000" cy="7696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2. A model trained by epochs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50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0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90800" y="2628900"/>
            <a:ext cx="13106400" cy="6553200"/>
          </a:xfrm>
          <a:prstGeom prst="rect">
            <a:avLst/>
          </a:prstGeom>
        </p:spPr>
      </p:pic>
      <p:sp>
        <p:nvSpPr>
          <p:cNvPr id="1013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3. Comparison of the results between models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7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0" y="1790700"/>
            <a:ext cx="9144000" cy="7696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3. A model trained by epochs 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368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12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3. Comparison of the results between models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0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8900" y="2628900"/>
            <a:ext cx="13030200" cy="651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3. Comparison of the accuracy between models</a:t>
            </a:r>
            <a:endParaRPr lang="en-US" altLang="ko-KR" sz="36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8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76200" y="1790700"/>
            <a:ext cx="6248400" cy="5886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1. A model trained by epochs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100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</p:txBody>
      </p:sp>
      <p:cxnSp>
        <p:nvCxnSpPr>
          <p:cNvPr id="1013" name=""/>
          <p:cNvCxnSpPr/>
          <p:nvPr/>
        </p:nvCxnSpPr>
        <p:spPr>
          <a:xfrm rot="16200000" flipH="1" flipV="1">
            <a:off x="2966560" y="5443060"/>
            <a:ext cx="6716077" cy="1"/>
          </a:xfrm>
          <a:prstGeom prst="line">
            <a:avLst/>
          </a:prstGeom>
          <a:noFill/>
          <a:ln w="9525" cap="flat" cmpd="sng" algn="ctr">
            <a:solidFill>
              <a:srgbClr val="4a7ebb">
                <a:alpha val="100000"/>
              </a:srgbClr>
            </a:solidFill>
            <a:prstDash val="solid"/>
          </a:ln>
        </p:spPr>
      </p:cxnSp>
      <p:cxnSp>
        <p:nvCxnSpPr>
          <p:cNvPr id="1014" name=""/>
          <p:cNvCxnSpPr/>
          <p:nvPr/>
        </p:nvCxnSpPr>
        <p:spPr>
          <a:xfrm rot="16200000" flipH="1" flipV="1">
            <a:off x="8986362" y="5443060"/>
            <a:ext cx="6716077" cy="1"/>
          </a:xfrm>
          <a:prstGeom prst="line">
            <a:avLst/>
          </a:prstGeom>
          <a:noFill/>
          <a:ln w="9525" cap="flat" cmpd="sng" algn="ctr">
            <a:solidFill>
              <a:srgbClr val="4a7ebb">
                <a:alpha val="100000"/>
              </a:srgbClr>
            </a:solidFill>
            <a:prstDash val="solid"/>
          </a:ln>
        </p:spPr>
      </p:cxnSp>
      <p:sp>
        <p:nvSpPr>
          <p:cNvPr id="1015" name=""/>
          <p:cNvSpPr txBox="1"/>
          <p:nvPr/>
        </p:nvSpPr>
        <p:spPr>
          <a:xfrm>
            <a:off x="6172200" y="1790700"/>
            <a:ext cx="6248400" cy="5886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2. A model trained by epochs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50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16" name=""/>
          <p:cNvSpPr txBox="1"/>
          <p:nvPr/>
        </p:nvSpPr>
        <p:spPr>
          <a:xfrm>
            <a:off x="12192000" y="1790700"/>
            <a:ext cx="6248400" cy="5886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3. A model trained by epochs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368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17" name=""/>
          <p:cNvSpPr txBox="1"/>
          <p:nvPr/>
        </p:nvSpPr>
        <p:spPr>
          <a:xfrm>
            <a:off x="685800" y="2592705"/>
            <a:ext cx="5105400" cy="2101215"/>
          </a:xfrm>
          <a:prstGeom prst="rect">
            <a:avLst/>
          </a:prstGeom>
        </p:spPr>
        <p:txBody>
          <a:bodyPr wrap="square">
            <a:spAutoFit/>
          </a:bodyPr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precision: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0.999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recall: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1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mAP_0.5: </a:t>
            </a:r>
            <a:r>
              <a:rPr kumimoji="0" lang="en-US" altLang="ko-KR" sz="2200" b="1" i="0" u="none" strike="noStrike" kern="1200" cap="none" spc="0" normalizeH="0" baseline="0">
                <a:solidFill>
                  <a:srgbClr val="667b3a"/>
                </a:solidFill>
                <a:effectLst/>
                <a:latin typeface="한컴 윤고딕 240"/>
                <a:ea typeface="한컴 윤고딕 240"/>
              </a:rPr>
              <a:t>0.995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chemeClr val="dk1"/>
              </a:solidFill>
              <a:latin typeface="한컴 윤고딕 240"/>
              <a:ea typeface="한컴 윤고딕 240"/>
            </a:endParaRPr>
          </a:p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mAP_0.5:0.95: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한컴 윤고딕 240"/>
                <a:ea typeface="한컴 윤고딕 240"/>
              </a:rPr>
              <a:t>0.80534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ff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20" name=""/>
          <p:cNvSpPr txBox="1"/>
          <p:nvPr/>
        </p:nvSpPr>
        <p:spPr>
          <a:xfrm>
            <a:off x="6858000" y="2592705"/>
            <a:ext cx="5105400" cy="2101215"/>
          </a:xfrm>
          <a:prstGeom prst="rect">
            <a:avLst/>
          </a:prstGeom>
        </p:spPr>
        <p:txBody>
          <a:bodyPr wrap="square">
            <a:spAutoFit/>
          </a:bodyPr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precision: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0.999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recall: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1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mAP_0.5: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0.995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mAP_0.5:0.95: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한컴 윤고딕 240"/>
                <a:ea typeface="한컴 윤고딕 240"/>
              </a:rPr>
              <a:t>0.78612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ff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21" name=""/>
          <p:cNvSpPr txBox="1"/>
          <p:nvPr/>
        </p:nvSpPr>
        <p:spPr>
          <a:xfrm>
            <a:off x="12801600" y="2592705"/>
            <a:ext cx="5105400" cy="2101215"/>
          </a:xfrm>
          <a:prstGeom prst="rect">
            <a:avLst/>
          </a:prstGeom>
        </p:spPr>
        <p:txBody>
          <a:bodyPr wrap="square">
            <a:spAutoFit/>
          </a:bodyPr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precision: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0.999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recall: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1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mAP_0.5: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0.995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667b3a"/>
              </a:solidFill>
              <a:latin typeface="한컴 윤고딕 240"/>
              <a:ea typeface="한컴 윤고딕 240"/>
            </a:endParaRPr>
          </a:p>
          <a:p>
            <a:pPr marL="314160" indent="-314160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chemeClr val="dk1"/>
                </a:solidFill>
                <a:latin typeface="한컴 윤고딕 240"/>
                <a:ea typeface="한컴 윤고딕 240"/>
              </a:rPr>
              <a:t>mAP_0.5:0.95: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한컴 윤고딕 240"/>
                <a:ea typeface="한컴 윤고딕 240"/>
              </a:rPr>
              <a:t>0.808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ff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9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0" y="1562100"/>
            <a:ext cx="18288000" cy="5962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1. A model trained by epochs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100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-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한컴 윤고딕 240"/>
                <a:ea typeface="한컴 윤고딕 240"/>
              </a:rPr>
              <a:t>val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ff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0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2197100"/>
            <a:ext cx="10363200" cy="6908800"/>
          </a:xfrm>
          <a:prstGeom prst="rect">
            <a:avLst/>
          </a:prstGeom>
        </p:spPr>
      </p:pic>
      <p:sp>
        <p:nvSpPr>
          <p:cNvPr id="1024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3. Comparison of the results between models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10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2" name=""/>
          <p:cNvSpPr txBox="1"/>
          <p:nvPr/>
        </p:nvSpPr>
        <p:spPr>
          <a:xfrm>
            <a:off x="0" y="1562100"/>
            <a:ext cx="18288000" cy="5962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2. A model trained by epochs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50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-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한컴 윤고딕 240"/>
                <a:ea typeface="한컴 윤고딕 240"/>
              </a:rPr>
              <a:t>val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ff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0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76675" y="2171700"/>
            <a:ext cx="10534650" cy="7023100"/>
          </a:xfrm>
          <a:prstGeom prst="rect">
            <a:avLst/>
          </a:prstGeom>
        </p:spPr>
      </p:pic>
      <p:sp>
        <p:nvSpPr>
          <p:cNvPr id="1026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3. Comparison of the results between models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2" name=""/>
          <p:cNvSpPr txBox="1"/>
          <p:nvPr/>
        </p:nvSpPr>
        <p:spPr>
          <a:xfrm>
            <a:off x="0" y="1562100"/>
            <a:ext cx="18288000" cy="5962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3. A model trained by epochs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368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-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667b3a"/>
                </a:solidFill>
                <a:latin typeface="한컴 윤고딕 240"/>
                <a:ea typeface="한컴 윤고딕 240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ff"/>
                </a:solidFill>
                <a:latin typeface="한컴 윤고딕 240"/>
                <a:ea typeface="한컴 윤고딕 240"/>
              </a:rPr>
              <a:t>val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ff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23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3. Comparison of the results between models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0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55244" y="2171700"/>
            <a:ext cx="10577512" cy="7051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286" y="1028700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52206" y="-4952084"/>
              <a:ext cx="36571428" cy="23221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08219" y="4358260"/>
            <a:ext cx="1432997" cy="107143"/>
            <a:chOff x="808219" y="4358260"/>
            <a:chExt cx="1432997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808219" y="4358260"/>
              <a:ext cx="1432997" cy="107143"/>
            </a:xfrm>
            <a:prstGeom prst="rect">
              <a:avLst/>
            </a:prstGeom>
          </p:spPr>
        </p:pic>
      </p:grpSp>
      <p:sp>
        <p:nvSpPr>
          <p:cNvPr id="1004" name=""/>
          <p:cNvSpPr txBox="1"/>
          <p:nvPr/>
        </p:nvSpPr>
        <p:spPr>
          <a:xfrm>
            <a:off x="1981200" y="3695700"/>
            <a:ext cx="61722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005" name=""/>
          <p:cNvSpPr txBox="1"/>
          <p:nvPr/>
        </p:nvSpPr>
        <p:spPr>
          <a:xfrm>
            <a:off x="2133600" y="-1562100"/>
            <a:ext cx="8077200" cy="369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Hand Landmark Detection</a:t>
            </a:r>
            <a:endParaRPr lang="en-US" altLang="ko-KR"/>
          </a:p>
        </p:txBody>
      </p:sp>
      <p:sp>
        <p:nvSpPr>
          <p:cNvPr id="1009" name=""/>
          <p:cNvSpPr txBox="1"/>
          <p:nvPr/>
        </p:nvSpPr>
        <p:spPr>
          <a:xfrm>
            <a:off x="1752599" y="3848100"/>
            <a:ext cx="12344402" cy="1150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7000" b="1">
                <a:solidFill>
                  <a:srgbClr val="424835"/>
                </a:solidFill>
                <a:latin typeface="한컴 윤고딕 240"/>
                <a:ea typeface="한컴 윤고딕 240"/>
              </a:rPr>
              <a:t>4. Inference</a:t>
            </a:r>
            <a:endParaRPr lang="en-US" altLang="ko-KR" sz="70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11" name=""/>
          <p:cNvSpPr txBox="1"/>
          <p:nvPr/>
        </p:nvSpPr>
        <p:spPr>
          <a:xfrm>
            <a:off x="1752598" y="5440680"/>
            <a:ext cx="14554202" cy="18249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800">
                <a:solidFill>
                  <a:srgbClr val="424835"/>
                </a:solidFill>
                <a:latin typeface="한컴 윤고딕 240"/>
                <a:ea typeface="한컴 윤고딕 240"/>
              </a:rPr>
              <a:t>For the test, I conducted a test with 10 images already had and 10 images collected by searching for 'playing piano' on Google.</a:t>
            </a:r>
            <a:endParaRPr lang="en-US" altLang="ko-KR" sz="380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4. Inference - A model trained by epochs </a:t>
            </a:r>
            <a:r>
              <a:rPr lang="en-US" altLang="ko-KR" sz="3600" b="1">
                <a:solidFill>
                  <a:srgbClr val="0000ff"/>
                </a:solidFill>
                <a:latin typeface="한컴 윤고딕 240"/>
                <a:ea typeface="한컴 윤고딕 240"/>
              </a:rPr>
              <a:t>100 </a:t>
            </a:r>
            <a:r>
              <a:rPr lang="en-US" altLang="ko-KR" sz="3600" b="1">
                <a:solidFill>
                  <a:srgbClr val="000000"/>
                </a:solidFill>
                <a:latin typeface="한컴 윤고딕 240"/>
                <a:ea typeface="한컴 윤고딕 240"/>
              </a:rPr>
              <a:t>(1)</a:t>
            </a:r>
            <a:endParaRPr lang="en-US" altLang="ko-KR" sz="3600" b="1">
              <a:solidFill>
                <a:srgbClr val="000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0" name=""/>
          <p:cNvSpPr/>
          <p:nvPr/>
        </p:nvSpPr>
        <p:spPr>
          <a:xfrm>
            <a:off x="4572000" y="1562100"/>
            <a:ext cx="4572000" cy="396240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1" name=""/>
          <p:cNvSpPr/>
          <p:nvPr/>
        </p:nvSpPr>
        <p:spPr>
          <a:xfrm>
            <a:off x="0" y="1562100"/>
            <a:ext cx="4572000" cy="3962400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2" name=""/>
          <p:cNvSpPr/>
          <p:nvPr/>
        </p:nvSpPr>
        <p:spPr>
          <a:xfrm>
            <a:off x="0" y="5524500"/>
            <a:ext cx="4572000" cy="3962400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3" name=""/>
          <p:cNvSpPr/>
          <p:nvPr/>
        </p:nvSpPr>
        <p:spPr>
          <a:xfrm>
            <a:off x="4572000" y="5524500"/>
            <a:ext cx="4572000" cy="3962400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4" name=""/>
          <p:cNvSpPr/>
          <p:nvPr/>
        </p:nvSpPr>
        <p:spPr>
          <a:xfrm>
            <a:off x="13716000" y="1562100"/>
            <a:ext cx="4572000" cy="3962400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5" name=""/>
          <p:cNvSpPr/>
          <p:nvPr/>
        </p:nvSpPr>
        <p:spPr>
          <a:xfrm>
            <a:off x="9144000" y="1562100"/>
            <a:ext cx="4572000" cy="3962400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6" name=""/>
          <p:cNvSpPr/>
          <p:nvPr/>
        </p:nvSpPr>
        <p:spPr>
          <a:xfrm>
            <a:off x="9144000" y="5524500"/>
            <a:ext cx="4572000" cy="3962400"/>
          </a:xfrm>
          <a:prstGeom prst="rect">
            <a:avLst/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7" name=""/>
          <p:cNvSpPr/>
          <p:nvPr/>
        </p:nvSpPr>
        <p:spPr>
          <a:xfrm>
            <a:off x="13716000" y="5524500"/>
            <a:ext cx="4572000" cy="3962400"/>
          </a:xfrm>
          <a:prstGeom prst="rect">
            <a:avLst/>
          </a:prstGeom>
          <a:blipFill rotWithShape="1">
            <a:blip r:embed="rId9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4. Inference - A model trained by epochs </a:t>
            </a:r>
            <a:r>
              <a:rPr lang="en-US" altLang="ko-KR" sz="3600" b="1">
                <a:solidFill>
                  <a:srgbClr val="0000ff"/>
                </a:solidFill>
                <a:latin typeface="한컴 윤고딕 240"/>
                <a:ea typeface="한컴 윤고딕 240"/>
              </a:rPr>
              <a:t>100 </a:t>
            </a:r>
            <a:r>
              <a:rPr lang="en-US" altLang="ko-KR" sz="3600" b="1">
                <a:solidFill>
                  <a:srgbClr val="000000"/>
                </a:solidFill>
                <a:latin typeface="한컴 윤고딕 240"/>
                <a:ea typeface="한컴 윤고딕 240"/>
              </a:rPr>
              <a:t>(2)</a:t>
            </a:r>
            <a:endParaRPr lang="en-US" altLang="ko-KR" sz="3600" b="1">
              <a:solidFill>
                <a:srgbClr val="000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0" name=""/>
          <p:cNvSpPr/>
          <p:nvPr/>
        </p:nvSpPr>
        <p:spPr>
          <a:xfrm>
            <a:off x="4572000" y="1562100"/>
            <a:ext cx="4572000" cy="396240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1" name=""/>
          <p:cNvSpPr/>
          <p:nvPr/>
        </p:nvSpPr>
        <p:spPr>
          <a:xfrm>
            <a:off x="0" y="1562100"/>
            <a:ext cx="4572000" cy="3962400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2" name=""/>
          <p:cNvSpPr/>
          <p:nvPr/>
        </p:nvSpPr>
        <p:spPr>
          <a:xfrm>
            <a:off x="0" y="5524500"/>
            <a:ext cx="4572000" cy="3962400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3" name=""/>
          <p:cNvSpPr/>
          <p:nvPr/>
        </p:nvSpPr>
        <p:spPr>
          <a:xfrm>
            <a:off x="4572000" y="5524500"/>
            <a:ext cx="4572000" cy="3962400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4" name=""/>
          <p:cNvSpPr/>
          <p:nvPr/>
        </p:nvSpPr>
        <p:spPr>
          <a:xfrm>
            <a:off x="13716000" y="1562100"/>
            <a:ext cx="4572000" cy="3962400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5" name=""/>
          <p:cNvSpPr/>
          <p:nvPr/>
        </p:nvSpPr>
        <p:spPr>
          <a:xfrm>
            <a:off x="9144000" y="1562100"/>
            <a:ext cx="4572000" cy="3962400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6" name=""/>
          <p:cNvSpPr/>
          <p:nvPr/>
        </p:nvSpPr>
        <p:spPr>
          <a:xfrm>
            <a:off x="9144000" y="5524500"/>
            <a:ext cx="4572000" cy="3962400"/>
          </a:xfrm>
          <a:prstGeom prst="rect">
            <a:avLst/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27" name=""/>
          <p:cNvSpPr/>
          <p:nvPr/>
        </p:nvSpPr>
        <p:spPr>
          <a:xfrm>
            <a:off x="13716000" y="5524500"/>
            <a:ext cx="4572000" cy="3962400"/>
          </a:xfrm>
          <a:prstGeom prst="rect">
            <a:avLst/>
          </a:prstGeom>
          <a:blipFill rotWithShape="1">
            <a:blip r:embed="rId9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286" y="1028700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52206" y="-4952084"/>
              <a:ext cx="36571428" cy="23221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08219" y="4358260"/>
            <a:ext cx="1432997" cy="107143"/>
            <a:chOff x="808219" y="4358260"/>
            <a:chExt cx="1432997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808219" y="4358260"/>
              <a:ext cx="1432997" cy="107143"/>
            </a:xfrm>
            <a:prstGeom prst="rect">
              <a:avLst/>
            </a:prstGeom>
          </p:spPr>
        </p:pic>
      </p:grpSp>
      <p:sp>
        <p:nvSpPr>
          <p:cNvPr id="1004" name=""/>
          <p:cNvSpPr txBox="1"/>
          <p:nvPr/>
        </p:nvSpPr>
        <p:spPr>
          <a:xfrm>
            <a:off x="1981200" y="3695700"/>
            <a:ext cx="61722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005" name=""/>
          <p:cNvSpPr txBox="1"/>
          <p:nvPr/>
        </p:nvSpPr>
        <p:spPr>
          <a:xfrm>
            <a:off x="2133600" y="-1562100"/>
            <a:ext cx="8077200" cy="369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Hand Landmark Detection</a:t>
            </a:r>
            <a:endParaRPr lang="en-US" altLang="ko-KR"/>
          </a:p>
        </p:txBody>
      </p:sp>
      <p:sp>
        <p:nvSpPr>
          <p:cNvPr id="1009" name=""/>
          <p:cNvSpPr txBox="1"/>
          <p:nvPr/>
        </p:nvSpPr>
        <p:spPr>
          <a:xfrm>
            <a:off x="1752599" y="3848100"/>
            <a:ext cx="12344402" cy="1150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7000" b="1">
                <a:solidFill>
                  <a:srgbClr val="424835"/>
                </a:solidFill>
                <a:latin typeface="한컴 윤고딕 240"/>
                <a:ea typeface="한컴 윤고딕 240"/>
              </a:rPr>
              <a:t>Index_</a:t>
            </a:r>
            <a:endParaRPr lang="en-US" altLang="ko-KR" sz="70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1899282" y="5771080"/>
            <a:ext cx="16388720" cy="3380540"/>
          </a:xfrm>
          <a:prstGeom prst="rect">
            <a:avLst/>
          </a:prstGeom>
        </p:spPr>
        <p:txBody>
          <a:bodyPr wrap="square" lIns="91440" tIns="45720" anchor="t" anchorCtr="0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1. Datasets</a:t>
            </a:r>
            <a:endParaRPr lang="en-US" altLang="ko-KR" sz="3600" b="1">
              <a:solidFill>
                <a:srgbClr val="424835"/>
              </a:solidFill>
              <a:latin typeface="한컴 윤고딕 240"/>
              <a:ea typeface="한컴 윤고딕 24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2. Training model</a:t>
            </a:r>
            <a:endParaRPr lang="en-US" altLang="ko-KR" sz="3600" b="1">
              <a:solidFill>
                <a:srgbClr val="424835"/>
              </a:solidFill>
              <a:latin typeface="한컴 윤고딕 240"/>
              <a:ea typeface="한컴 윤고딕 24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3. Comparison of the results between models</a:t>
            </a:r>
            <a:endParaRPr lang="en-US" altLang="ko-KR" sz="3600" b="1">
              <a:solidFill>
                <a:srgbClr val="424835"/>
              </a:solidFill>
              <a:latin typeface="한컴 윤고딕 240"/>
              <a:ea typeface="한컴 윤고딕 24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4. Inference</a:t>
            </a:r>
            <a:endParaRPr lang="en-US" altLang="ko-KR" sz="36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4. Inference - A model trained by epochs </a:t>
            </a:r>
            <a:r>
              <a:rPr lang="en-US" altLang="ko-KR" sz="3600" b="1">
                <a:solidFill>
                  <a:srgbClr val="0000ff"/>
                </a:solidFill>
                <a:latin typeface="한컴 윤고딕 240"/>
                <a:ea typeface="한컴 윤고딕 240"/>
              </a:rPr>
              <a:t>50 </a:t>
            </a:r>
            <a:r>
              <a:rPr lang="en-US" altLang="ko-KR" sz="3600" b="1">
                <a:solidFill>
                  <a:srgbClr val="000000"/>
                </a:solidFill>
                <a:latin typeface="한컴 윤고딕 240"/>
                <a:ea typeface="한컴 윤고딕 240"/>
              </a:rPr>
              <a:t>(1)</a:t>
            </a:r>
            <a:endParaRPr lang="en-US" altLang="ko-KR" sz="3600" b="1">
              <a:solidFill>
                <a:srgbClr val="000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/>
          <p:nvPr/>
        </p:nvSpPr>
        <p:spPr>
          <a:xfrm>
            <a:off x="4572000" y="1562100"/>
            <a:ext cx="4572000" cy="3962400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8" name=""/>
          <p:cNvSpPr/>
          <p:nvPr/>
        </p:nvSpPr>
        <p:spPr>
          <a:xfrm>
            <a:off x="0" y="1562100"/>
            <a:ext cx="4572000" cy="3962400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9" name=""/>
          <p:cNvSpPr/>
          <p:nvPr/>
        </p:nvSpPr>
        <p:spPr>
          <a:xfrm>
            <a:off x="0" y="5524500"/>
            <a:ext cx="4572000" cy="3962400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0" name=""/>
          <p:cNvSpPr/>
          <p:nvPr/>
        </p:nvSpPr>
        <p:spPr>
          <a:xfrm>
            <a:off x="4572000" y="5524500"/>
            <a:ext cx="4572000" cy="3962400"/>
          </a:xfrm>
          <a:prstGeom prst="rect">
            <a:avLst/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1" name=""/>
          <p:cNvSpPr/>
          <p:nvPr/>
        </p:nvSpPr>
        <p:spPr>
          <a:xfrm>
            <a:off x="13716000" y="1562100"/>
            <a:ext cx="4572000" cy="3962400"/>
          </a:xfrm>
          <a:prstGeom prst="rect">
            <a:avLst/>
          </a:prstGeom>
          <a:blipFill rotWithShape="1">
            <a:blip r:embed="rId9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2" name=""/>
          <p:cNvSpPr/>
          <p:nvPr/>
        </p:nvSpPr>
        <p:spPr>
          <a:xfrm>
            <a:off x="9144000" y="1562100"/>
            <a:ext cx="4572000" cy="3962400"/>
          </a:xfrm>
          <a:prstGeom prst="rect">
            <a:avLst/>
          </a:prstGeom>
          <a:blipFill rotWithShape="1">
            <a:blip r:embed="rId10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3" name=""/>
          <p:cNvSpPr/>
          <p:nvPr/>
        </p:nvSpPr>
        <p:spPr>
          <a:xfrm>
            <a:off x="9144000" y="5524500"/>
            <a:ext cx="4572000" cy="3962400"/>
          </a:xfrm>
          <a:prstGeom prst="rect">
            <a:avLst/>
          </a:prstGeom>
          <a:blipFill rotWithShape="1">
            <a:blip r:embed="rId11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4" name=""/>
          <p:cNvSpPr/>
          <p:nvPr/>
        </p:nvSpPr>
        <p:spPr>
          <a:xfrm>
            <a:off x="13716000" y="5524500"/>
            <a:ext cx="4572000" cy="3962400"/>
          </a:xfrm>
          <a:prstGeom prst="rect">
            <a:avLst/>
          </a:prstGeom>
          <a:blipFill rotWithShape="1">
            <a:blip r:embed="rId12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4. Inference - A model trained by epochs </a:t>
            </a:r>
            <a:r>
              <a:rPr lang="en-US" altLang="ko-KR" sz="3600" b="1">
                <a:solidFill>
                  <a:srgbClr val="0000ff"/>
                </a:solidFill>
                <a:latin typeface="한컴 윤고딕 240"/>
                <a:ea typeface="한컴 윤고딕 240"/>
              </a:rPr>
              <a:t>50 </a:t>
            </a:r>
            <a:r>
              <a:rPr lang="en-US" altLang="ko-KR" sz="3600" b="1">
                <a:solidFill>
                  <a:srgbClr val="000000"/>
                </a:solidFill>
                <a:latin typeface="한컴 윤고딕 240"/>
                <a:ea typeface="한컴 윤고딕 240"/>
              </a:rPr>
              <a:t>(2)</a:t>
            </a:r>
            <a:endParaRPr lang="en-US" altLang="ko-KR" sz="3600" b="1">
              <a:solidFill>
                <a:srgbClr val="000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15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/>
          <p:nvPr/>
        </p:nvSpPr>
        <p:spPr>
          <a:xfrm>
            <a:off x="4572000" y="1562100"/>
            <a:ext cx="4572000" cy="3962400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8" name=""/>
          <p:cNvSpPr/>
          <p:nvPr/>
        </p:nvSpPr>
        <p:spPr>
          <a:xfrm>
            <a:off x="0" y="1562100"/>
            <a:ext cx="4572000" cy="3962400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9" name=""/>
          <p:cNvSpPr/>
          <p:nvPr/>
        </p:nvSpPr>
        <p:spPr>
          <a:xfrm>
            <a:off x="0" y="5524500"/>
            <a:ext cx="4572000" cy="3962400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0" name=""/>
          <p:cNvSpPr/>
          <p:nvPr/>
        </p:nvSpPr>
        <p:spPr>
          <a:xfrm>
            <a:off x="4572000" y="5524500"/>
            <a:ext cx="4572000" cy="3962400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1" name=""/>
          <p:cNvSpPr/>
          <p:nvPr/>
        </p:nvSpPr>
        <p:spPr>
          <a:xfrm>
            <a:off x="13716000" y="1562100"/>
            <a:ext cx="4572000" cy="3962400"/>
          </a:xfrm>
          <a:prstGeom prst="rect">
            <a:avLst/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2" name=""/>
          <p:cNvSpPr/>
          <p:nvPr/>
        </p:nvSpPr>
        <p:spPr>
          <a:xfrm>
            <a:off x="9144000" y="1562100"/>
            <a:ext cx="4572000" cy="3962400"/>
          </a:xfrm>
          <a:prstGeom prst="rect">
            <a:avLst/>
          </a:prstGeom>
          <a:blipFill rotWithShape="1">
            <a:blip r:embed="rId9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3" name=""/>
          <p:cNvSpPr/>
          <p:nvPr/>
        </p:nvSpPr>
        <p:spPr>
          <a:xfrm>
            <a:off x="9144000" y="5524500"/>
            <a:ext cx="4572000" cy="3962400"/>
          </a:xfrm>
          <a:prstGeom prst="rect">
            <a:avLst/>
          </a:prstGeom>
          <a:blipFill rotWithShape="1">
            <a:blip r:embed="rId10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4" name=""/>
          <p:cNvSpPr/>
          <p:nvPr/>
        </p:nvSpPr>
        <p:spPr>
          <a:xfrm>
            <a:off x="13716000" y="5524500"/>
            <a:ext cx="4572000" cy="3962400"/>
          </a:xfrm>
          <a:prstGeom prst="rect">
            <a:avLst/>
          </a:prstGeom>
          <a:blipFill rotWithShape="1">
            <a:blip r:embed="rId11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4. Inference - A model trained by epochs </a:t>
            </a:r>
            <a:r>
              <a:rPr lang="en-US" altLang="ko-KR" sz="3600" b="1">
                <a:solidFill>
                  <a:srgbClr val="0000ff"/>
                </a:solidFill>
                <a:latin typeface="한컴 윤고딕 240"/>
                <a:ea typeface="한컴 윤고딕 240"/>
              </a:rPr>
              <a:t>368 </a:t>
            </a:r>
            <a:r>
              <a:rPr lang="en-US" altLang="ko-KR" sz="3600" b="1">
                <a:solidFill>
                  <a:srgbClr val="000000"/>
                </a:solidFill>
                <a:latin typeface="한컴 윤고딕 240"/>
                <a:ea typeface="한컴 윤고딕 240"/>
              </a:rPr>
              <a:t>(1)</a:t>
            </a:r>
            <a:endParaRPr lang="en-US" altLang="ko-KR" sz="3600" b="1">
              <a:solidFill>
                <a:srgbClr val="000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16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/>
          <p:nvPr/>
        </p:nvSpPr>
        <p:spPr>
          <a:xfrm>
            <a:off x="4572000" y="1562100"/>
            <a:ext cx="4572000" cy="3962400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8" name=""/>
          <p:cNvSpPr/>
          <p:nvPr/>
        </p:nvSpPr>
        <p:spPr>
          <a:xfrm>
            <a:off x="0" y="1562100"/>
            <a:ext cx="4572000" cy="3962400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9" name=""/>
          <p:cNvSpPr/>
          <p:nvPr/>
        </p:nvSpPr>
        <p:spPr>
          <a:xfrm>
            <a:off x="0" y="5524500"/>
            <a:ext cx="4572000" cy="3962400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0" name=""/>
          <p:cNvSpPr/>
          <p:nvPr/>
        </p:nvSpPr>
        <p:spPr>
          <a:xfrm>
            <a:off x="4572000" y="5524500"/>
            <a:ext cx="4572000" cy="3962400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1" name=""/>
          <p:cNvSpPr/>
          <p:nvPr/>
        </p:nvSpPr>
        <p:spPr>
          <a:xfrm>
            <a:off x="13716000" y="1562100"/>
            <a:ext cx="4572000" cy="3962400"/>
          </a:xfrm>
          <a:prstGeom prst="rect">
            <a:avLst/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2" name=""/>
          <p:cNvSpPr/>
          <p:nvPr/>
        </p:nvSpPr>
        <p:spPr>
          <a:xfrm>
            <a:off x="9144000" y="1562100"/>
            <a:ext cx="4572000" cy="3962400"/>
          </a:xfrm>
          <a:prstGeom prst="rect">
            <a:avLst/>
          </a:prstGeom>
          <a:blipFill rotWithShape="1">
            <a:blip r:embed="rId9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3" name=""/>
          <p:cNvSpPr/>
          <p:nvPr/>
        </p:nvSpPr>
        <p:spPr>
          <a:xfrm>
            <a:off x="9144000" y="5524500"/>
            <a:ext cx="4572000" cy="3962400"/>
          </a:xfrm>
          <a:prstGeom prst="rect">
            <a:avLst/>
          </a:prstGeom>
          <a:blipFill rotWithShape="1">
            <a:blip r:embed="rId10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4" name=""/>
          <p:cNvSpPr/>
          <p:nvPr/>
        </p:nvSpPr>
        <p:spPr>
          <a:xfrm>
            <a:off x="13716000" y="5524500"/>
            <a:ext cx="4572000" cy="3962400"/>
          </a:xfrm>
          <a:prstGeom prst="rect">
            <a:avLst/>
          </a:prstGeom>
          <a:blipFill rotWithShape="1">
            <a:blip r:embed="rId11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4. Inference - A model trained by epochs </a:t>
            </a:r>
            <a:r>
              <a:rPr lang="en-US" altLang="ko-KR" sz="3600" b="1">
                <a:solidFill>
                  <a:srgbClr val="0000ff"/>
                </a:solidFill>
                <a:latin typeface="한컴 윤고딕 240"/>
                <a:ea typeface="한컴 윤고딕 240"/>
              </a:rPr>
              <a:t>368 </a:t>
            </a:r>
            <a:r>
              <a:rPr lang="en-US" altLang="ko-KR" sz="3600" b="1">
                <a:solidFill>
                  <a:srgbClr val="000000"/>
                </a:solidFill>
                <a:latin typeface="한컴 윤고딕 240"/>
                <a:ea typeface="한컴 윤고딕 240"/>
              </a:rPr>
              <a:t>(2)</a:t>
            </a:r>
            <a:endParaRPr lang="en-US" altLang="ko-KR" sz="3600" b="1">
              <a:solidFill>
                <a:srgbClr val="000000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17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/>
          <p:nvPr/>
        </p:nvSpPr>
        <p:spPr>
          <a:xfrm>
            <a:off x="4572000" y="1562100"/>
            <a:ext cx="4572000" cy="3962400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8" name=""/>
          <p:cNvSpPr/>
          <p:nvPr/>
        </p:nvSpPr>
        <p:spPr>
          <a:xfrm>
            <a:off x="0" y="1562100"/>
            <a:ext cx="4572000" cy="3962400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9" name=""/>
          <p:cNvSpPr/>
          <p:nvPr/>
        </p:nvSpPr>
        <p:spPr>
          <a:xfrm>
            <a:off x="0" y="5524500"/>
            <a:ext cx="4572000" cy="3962400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0" name=""/>
          <p:cNvSpPr/>
          <p:nvPr/>
        </p:nvSpPr>
        <p:spPr>
          <a:xfrm>
            <a:off x="4572000" y="5524500"/>
            <a:ext cx="4572000" cy="3962400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1" name=""/>
          <p:cNvSpPr/>
          <p:nvPr/>
        </p:nvSpPr>
        <p:spPr>
          <a:xfrm>
            <a:off x="13716000" y="1562100"/>
            <a:ext cx="4572000" cy="3962400"/>
          </a:xfrm>
          <a:prstGeom prst="rect">
            <a:avLst/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2" name=""/>
          <p:cNvSpPr/>
          <p:nvPr/>
        </p:nvSpPr>
        <p:spPr>
          <a:xfrm>
            <a:off x="9144000" y="1562100"/>
            <a:ext cx="4572000" cy="3962400"/>
          </a:xfrm>
          <a:prstGeom prst="rect">
            <a:avLst/>
          </a:prstGeom>
          <a:blipFill rotWithShape="1">
            <a:blip r:embed="rId9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3" name=""/>
          <p:cNvSpPr/>
          <p:nvPr/>
        </p:nvSpPr>
        <p:spPr>
          <a:xfrm>
            <a:off x="9144000" y="5524500"/>
            <a:ext cx="4572000" cy="3962400"/>
          </a:xfrm>
          <a:prstGeom prst="rect">
            <a:avLst/>
          </a:prstGeom>
          <a:blipFill rotWithShape="1">
            <a:blip r:embed="rId10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14" name=""/>
          <p:cNvSpPr/>
          <p:nvPr/>
        </p:nvSpPr>
        <p:spPr>
          <a:xfrm>
            <a:off x="13716000" y="5524500"/>
            <a:ext cx="4572000" cy="3962400"/>
          </a:xfrm>
          <a:prstGeom prst="rect">
            <a:avLst/>
          </a:prstGeom>
          <a:blipFill rotWithShape="1">
            <a:blip r:embed="rId11">
              <a:alphaModFix/>
              <a:lum/>
            </a:blip>
            <a:srcRect/>
            <a:stretch>
              <a:fillRect/>
            </a:stretch>
          </a:blip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286" y="1028700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52206" y="-4952084"/>
              <a:ext cx="36571428" cy="23221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08219" y="4358260"/>
            <a:ext cx="1432997" cy="107143"/>
            <a:chOff x="808219" y="4358260"/>
            <a:chExt cx="1432997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808219" y="4358260"/>
              <a:ext cx="1432997" cy="107143"/>
            </a:xfrm>
            <a:prstGeom prst="rect">
              <a:avLst/>
            </a:prstGeom>
          </p:spPr>
        </p:pic>
      </p:grpSp>
      <p:sp>
        <p:nvSpPr>
          <p:cNvPr id="1004" name=""/>
          <p:cNvSpPr txBox="1"/>
          <p:nvPr/>
        </p:nvSpPr>
        <p:spPr>
          <a:xfrm>
            <a:off x="1981200" y="3695700"/>
            <a:ext cx="61722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005" name=""/>
          <p:cNvSpPr txBox="1"/>
          <p:nvPr/>
        </p:nvSpPr>
        <p:spPr>
          <a:xfrm>
            <a:off x="2133600" y="-1562100"/>
            <a:ext cx="8077200" cy="369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Hand Landmark Detection</a:t>
            </a:r>
            <a:endParaRPr lang="en-US" altLang="ko-KR"/>
          </a:p>
        </p:txBody>
      </p:sp>
      <p:sp>
        <p:nvSpPr>
          <p:cNvPr id="1009" name=""/>
          <p:cNvSpPr txBox="1"/>
          <p:nvPr/>
        </p:nvSpPr>
        <p:spPr>
          <a:xfrm>
            <a:off x="1752599" y="3848100"/>
            <a:ext cx="12344402" cy="1150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7000" b="1">
                <a:solidFill>
                  <a:srgbClr val="424835"/>
                </a:solidFill>
                <a:latin typeface="한컴 윤고딕 240"/>
                <a:ea typeface="한컴 윤고딕 240"/>
              </a:rPr>
              <a:t>1. Datasets</a:t>
            </a:r>
            <a:endParaRPr lang="en-US" altLang="ko-KR" sz="70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485900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3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1. </a:t>
            </a: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Datasets</a:t>
            </a:r>
            <a:endParaRPr lang="en-US" altLang="ko-KR" sz="36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4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graphicFrame>
        <p:nvGraphicFramePr>
          <p:cNvPr id="1005" name=""/>
          <p:cNvGraphicFramePr>
            <a:graphicFrameLocks noGrp="1"/>
          </p:cNvGraphicFramePr>
          <p:nvPr/>
        </p:nvGraphicFramePr>
        <p:xfrm>
          <a:off x="3053714" y="4846320"/>
          <a:ext cx="12180570" cy="1211579"/>
        </p:xfrm>
        <a:graphic>
          <a:graphicData uri="http://schemas.openxmlformats.org/drawingml/2006/table">
            <a:tbl>
              <a:tblPr firstRow="1" bandRow="1">
                <a:tableStyleId>{F77BBAD0-2FD1-4BB3-BED5-B7D4590D3504}</a:tableStyleId>
              </a:tblPr>
              <a:tblGrid>
                <a:gridCol w="3049905"/>
                <a:gridCol w="3049905"/>
                <a:gridCol w="3030855"/>
                <a:gridCol w="3049905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3400" b="0"/>
                        <a:t>type</a:t>
                      </a:r>
                      <a:endParaRPr lang="en-US" altLang="ko-KR" sz="3400" b="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3400" b="0"/>
                        <a:t>train</a:t>
                      </a:r>
                      <a:endParaRPr lang="en-US" altLang="ko-KR" sz="3400" b="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3400" b="0"/>
                        <a:t>validation</a:t>
                      </a:r>
                      <a:endParaRPr lang="en-US" altLang="ko-KR" sz="3400" b="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3400" b="0"/>
                        <a:t>test</a:t>
                      </a:r>
                      <a:endParaRPr lang="en-US" altLang="ko-KR" sz="3400" b="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3400">
                          <a:solidFill>
                            <a:srgbClr val="667b3a"/>
                          </a:solidFill>
                        </a:rPr>
                        <a:t>keyboard</a:t>
                      </a:r>
                      <a:endParaRPr lang="en-US" altLang="ko-KR" sz="3400">
                        <a:solidFill>
                          <a:srgbClr val="667b3a"/>
                        </a:solidFill>
                      </a:endParaRPr>
                    </a:p>
                  </a:txBody>
                  <a:tcPr marL="91440" marR="91440">
                    <a:solidFill>
                      <a:srgbClr val="d7e4bd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3400"/>
                        <a:t>1563</a:t>
                      </a:r>
                      <a:endParaRPr lang="en-US" altLang="ko-KR" sz="3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3400"/>
                        <a:t>521</a:t>
                      </a:r>
                      <a:endParaRPr lang="en-US" altLang="ko-KR" sz="3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3400"/>
                        <a:t>521</a:t>
                      </a:r>
                      <a:endParaRPr lang="en-US" altLang="ko-KR" sz="3400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006" name=""/>
          <p:cNvPicPr>
            <a:picLocks noChangeAspect="1"/>
          </p:cNvPicPr>
          <p:nvPr/>
        </p:nvPicPr>
        <p:blipFill rotWithShape="1">
          <a:blip r:embed="rId4"/>
          <a:srcRect t="73140" r="78850"/>
          <a:stretch>
            <a:fillRect/>
          </a:stretch>
        </p:blipFill>
        <p:spPr>
          <a:xfrm>
            <a:off x="12192000" y="6591300"/>
            <a:ext cx="2743200" cy="1119365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5"/>
          <a:srcRect t="6250" r="1850" b="18750"/>
          <a:stretch>
            <a:fillRect/>
          </a:stretch>
        </p:blipFill>
        <p:spPr>
          <a:xfrm>
            <a:off x="3041514" y="6362700"/>
            <a:ext cx="8083685" cy="914400"/>
          </a:xfrm>
          <a:prstGeom prst="rect">
            <a:avLst/>
          </a:prstGeom>
        </p:spPr>
      </p:pic>
      <p:sp>
        <p:nvSpPr>
          <p:cNvPr id="1009" name=""/>
          <p:cNvSpPr txBox="1"/>
          <p:nvPr/>
        </p:nvSpPr>
        <p:spPr>
          <a:xfrm>
            <a:off x="1104899" y="1866900"/>
            <a:ext cx="16078200" cy="25521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There are 2,605 images for model training.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First, Dataset was split at a ratio 6:2:2 by sckit learn for model training. 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3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1. </a:t>
            </a: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Datasets</a:t>
            </a:r>
            <a:endParaRPr lang="en-US" altLang="ko-KR" sz="36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4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1104900" y="2095500"/>
            <a:ext cx="16078200" cy="173301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Second, I moved image files and labeled files to the appropriate path by coded.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0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4955" y="4229100"/>
            <a:ext cx="6027844" cy="4419600"/>
          </a:xfrm>
          <a:prstGeom prst="rect">
            <a:avLst/>
          </a:prstGeom>
        </p:spPr>
      </p:pic>
      <p:pic>
        <p:nvPicPr>
          <p:cNvPr id="10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82028" y="3619500"/>
            <a:ext cx="10220172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5809733" y="5639796"/>
            <a:ext cx="6673391" cy="7143"/>
            <a:chOff x="5809733" y="5639796"/>
            <a:chExt cx="6673391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5809733" y="5639796"/>
              <a:ext cx="6673391" cy="7143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1. </a:t>
            </a: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Datasets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100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7400" y="2552700"/>
            <a:ext cx="5876086" cy="3124200"/>
          </a:xfrm>
          <a:prstGeom prst="rect">
            <a:avLst/>
          </a:prstGeom>
        </p:spPr>
      </p:pic>
      <p:pic>
        <p:nvPicPr>
          <p:cNvPr id="100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91800" y="2601823"/>
            <a:ext cx="5867400" cy="3025954"/>
          </a:xfrm>
          <a:prstGeom prst="rect">
            <a:avLst/>
          </a:prstGeom>
        </p:spPr>
      </p:pic>
      <p:sp>
        <p:nvSpPr>
          <p:cNvPr id="1009" name=""/>
          <p:cNvSpPr txBox="1"/>
          <p:nvPr/>
        </p:nvSpPr>
        <p:spPr>
          <a:xfrm>
            <a:off x="762000" y="17907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514080" indent="-51408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Directories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pic>
        <p:nvPicPr>
          <p:cNvPr id="101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47800" y="5676900"/>
            <a:ext cx="3095625" cy="3800475"/>
          </a:xfrm>
          <a:prstGeom prst="rect">
            <a:avLst/>
          </a:prstGeom>
        </p:spPr>
      </p:pic>
      <p:pic>
        <p:nvPicPr>
          <p:cNvPr id="101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53000" y="5743074"/>
            <a:ext cx="3057951" cy="3591426"/>
          </a:xfrm>
          <a:prstGeom prst="rect">
            <a:avLst/>
          </a:prstGeom>
        </p:spPr>
      </p:pic>
      <p:pic>
        <p:nvPicPr>
          <p:cNvPr id="101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48800" y="6591300"/>
            <a:ext cx="4006702" cy="2133600"/>
          </a:xfrm>
          <a:prstGeom prst="rect">
            <a:avLst/>
          </a:prstGeom>
        </p:spPr>
      </p:pic>
      <p:pic>
        <p:nvPicPr>
          <p:cNvPr id="1015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792200" y="6591300"/>
            <a:ext cx="3734214" cy="2046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286" y="1028700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52206" y="-4952084"/>
              <a:ext cx="36571428" cy="23221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08219" y="4358260"/>
            <a:ext cx="1432997" cy="107143"/>
            <a:chOff x="808219" y="4358260"/>
            <a:chExt cx="1432997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808219" y="4358260"/>
              <a:ext cx="1432997" cy="107143"/>
            </a:xfrm>
            <a:prstGeom prst="rect">
              <a:avLst/>
            </a:prstGeom>
          </p:spPr>
        </p:pic>
      </p:grpSp>
      <p:sp>
        <p:nvSpPr>
          <p:cNvPr id="1004" name=""/>
          <p:cNvSpPr txBox="1"/>
          <p:nvPr/>
        </p:nvSpPr>
        <p:spPr>
          <a:xfrm>
            <a:off x="1981200" y="3695700"/>
            <a:ext cx="61722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005" name=""/>
          <p:cNvSpPr txBox="1"/>
          <p:nvPr/>
        </p:nvSpPr>
        <p:spPr>
          <a:xfrm>
            <a:off x="2133600" y="-1562100"/>
            <a:ext cx="8077200" cy="369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Hand Landmark Detection</a:t>
            </a:r>
            <a:endParaRPr lang="en-US" altLang="ko-KR"/>
          </a:p>
        </p:txBody>
      </p:sp>
      <p:sp>
        <p:nvSpPr>
          <p:cNvPr id="1009" name=""/>
          <p:cNvSpPr txBox="1"/>
          <p:nvPr/>
        </p:nvSpPr>
        <p:spPr>
          <a:xfrm>
            <a:off x="1752599" y="3848100"/>
            <a:ext cx="12344402" cy="1150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7000" b="1">
                <a:solidFill>
                  <a:srgbClr val="424835"/>
                </a:solidFill>
                <a:latin typeface="한컴 윤고딕 240"/>
                <a:ea typeface="한컴 윤고딕 240"/>
              </a:rPr>
              <a:t>2. Training model</a:t>
            </a:r>
            <a:endParaRPr lang="en-US" altLang="ko-KR" sz="70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536042"/>
            <a:ext cx="18285714" cy="7931140"/>
            <a:chOff x="0" y="1536042"/>
            <a:chExt cx="18285714" cy="7931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42857" y="-2429528"/>
              <a:ext cx="36571428" cy="158622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536042"/>
              <a:ext cx="18285714" cy="7931140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457200" y="342900"/>
            <a:ext cx="16078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srgbClr val="424835"/>
                </a:solidFill>
                <a:latin typeface="한컴 윤고딕 240"/>
                <a:ea typeface="한컴 윤고딕 240"/>
              </a:rPr>
              <a:t>2. Training model</a:t>
            </a:r>
            <a:endParaRPr lang="en-US" altLang="ko-KR" sz="36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8077200" y="9715500"/>
            <a:ext cx="2133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1104899" y="1943100"/>
            <a:ext cx="16078200" cy="30556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The hyperparameters used to train the model are:</a:t>
            </a:r>
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  <a:p>
            <a:pPr marL="518000" indent="-518000" algn="l" defTabSz="914400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2200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--batch 16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--epochs 100</a:t>
            </a:r>
            <a:r>
              <a:rPr xmlns:mc="http://schemas.openxmlformats.org/markup-compatibility/2006" xmlns:hp="http://schemas.haansoft.com/office/presentation/8.0" kumimoji="0" lang="en-US" altLang="ko-KR" sz="2200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  --weights yolov5s.pt</a:t>
            </a:r>
            <a:endParaRPr xmlns:mc="http://schemas.openxmlformats.org/markup-compatibility/2006" xmlns:hp="http://schemas.haansoft.com/office/presentation/8.0" kumimoji="0" lang="en-US" altLang="ko-KR" sz="2200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  <a:p>
            <a:pPr marL="518000" indent="-518000" algn="l" defTabSz="914400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2200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--batch 16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--epochs 50</a:t>
            </a:r>
            <a:r>
              <a:rPr xmlns:mc="http://schemas.openxmlformats.org/markup-compatibility/2006" xmlns:hp="http://schemas.haansoft.com/office/presentation/8.0" kumimoji="0" lang="en-US" altLang="ko-KR" sz="2200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 --weights yolov5s.pt</a:t>
            </a:r>
            <a:endParaRPr xmlns:mc="http://schemas.openxmlformats.org/markup-compatibility/2006" xmlns:hp="http://schemas.haansoft.com/office/presentation/8.0" kumimoji="0" lang="en-US" altLang="ko-KR" sz="2200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  <a:p>
            <a:pPr marL="518000" indent="-518000" algn="l" defTabSz="914400">
              <a:lnSpc>
                <a:spcPct val="150000"/>
              </a:lnSpc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2200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--batch 16 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--epochs 500</a:t>
            </a:r>
            <a:r>
              <a:rPr xmlns:mc="http://schemas.openxmlformats.org/markup-compatibility/2006" xmlns:hp="http://schemas.haansoft.com/office/presentation/8.0" kumimoji="0" lang="en-US" altLang="ko-KR" sz="2200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  --weights yolov5s.pt (However, the training ended at the 368th training.)</a:t>
            </a:r>
            <a:endParaRPr xmlns:mc="http://schemas.openxmlformats.org/markup-compatibility/2006" xmlns:hp="http://schemas.haansoft.com/office/presentation/8.0" kumimoji="0" lang="en-US" altLang="ko-KR" sz="2200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  <a:p>
            <a:pPr marL="0" indent="0" algn="l" defTabSz="914400">
              <a:lnSpc>
                <a:spcPct val="150000"/>
              </a:lnSpc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i="0" u="none" strike="noStrike" kern="1200" cap="none" spc="0" normalizeH="0" baseline="0" mc:Ignorable="hp" hp:hslEmbossed="0">
                <a:solidFill>
                  <a:srgbClr val="424835"/>
                </a:solidFill>
                <a:latin typeface="한컴 윤고딕 240"/>
                <a:ea typeface="한컴 윤고딕 240"/>
              </a:rPr>
              <a:t>In summary, only the number of epochs had changes.</a:t>
            </a:r>
            <a:endParaRPr xmlns:mc="http://schemas.openxmlformats.org/markup-compatibility/2006" xmlns:hp="http://schemas.haansoft.com/office/presentation/8.0" kumimoji="0" lang="en-US" altLang="ko-KR" sz="2800" i="0" u="none" strike="noStrike" kern="1200" cap="none" spc="0" normalizeH="0" baseline="0" mc:Ignorable="hp" hp:hslEmbossed="0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286" y="1028700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152206" y="-4952084"/>
              <a:ext cx="36571428" cy="23221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08219" y="4358260"/>
            <a:ext cx="1432997" cy="107143"/>
            <a:chOff x="808219" y="4358260"/>
            <a:chExt cx="1432997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808219" y="4358260"/>
              <a:ext cx="1432997" cy="107143"/>
            </a:xfrm>
            <a:prstGeom prst="rect">
              <a:avLst/>
            </a:prstGeom>
          </p:spPr>
        </p:pic>
      </p:grpSp>
      <p:sp>
        <p:nvSpPr>
          <p:cNvPr id="1004" name=""/>
          <p:cNvSpPr txBox="1"/>
          <p:nvPr/>
        </p:nvSpPr>
        <p:spPr>
          <a:xfrm>
            <a:off x="1981200" y="3695700"/>
            <a:ext cx="61722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005" name=""/>
          <p:cNvSpPr txBox="1"/>
          <p:nvPr/>
        </p:nvSpPr>
        <p:spPr>
          <a:xfrm>
            <a:off x="2133600" y="-1562100"/>
            <a:ext cx="8077200" cy="369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Hand Landmark Detection</a:t>
            </a:r>
            <a:endParaRPr lang="en-US" altLang="ko-KR"/>
          </a:p>
        </p:txBody>
      </p:sp>
      <p:sp>
        <p:nvSpPr>
          <p:cNvPr id="1009" name=""/>
          <p:cNvSpPr txBox="1"/>
          <p:nvPr/>
        </p:nvSpPr>
        <p:spPr>
          <a:xfrm>
            <a:off x="1752599" y="3848100"/>
            <a:ext cx="12344402" cy="16078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>
                <a:solidFill>
                  <a:srgbClr val="424835"/>
                </a:solidFill>
                <a:latin typeface="한컴 윤고딕 240"/>
                <a:ea typeface="한컴 윤고딕 240"/>
              </a:rPr>
              <a:t>3. Comparison of the results </a:t>
            </a:r>
            <a:endParaRPr lang="en-US" altLang="ko-KR" sz="5000" b="1">
              <a:solidFill>
                <a:srgbClr val="424835"/>
              </a:solidFill>
              <a:latin typeface="한컴 윤고딕 240"/>
              <a:ea typeface="한컴 윤고딕 240"/>
            </a:endParaRPr>
          </a:p>
          <a:p>
            <a:pPr>
              <a:defRPr/>
            </a:pPr>
            <a:r>
              <a:rPr lang="en-US" altLang="ko-KR" sz="5000" b="1">
                <a:solidFill>
                  <a:srgbClr val="424835"/>
                </a:solidFill>
                <a:latin typeface="한컴 윤고딕 240"/>
                <a:ea typeface="한컴 윤고딕 240"/>
              </a:rPr>
              <a:t>    between models</a:t>
            </a:r>
            <a:endParaRPr lang="en-US" altLang="ko-KR" sz="5000" b="1">
              <a:solidFill>
                <a:srgbClr val="424835"/>
              </a:solidFill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389</ep:Words>
  <ep:PresentationFormat>On-screen Show (4:3)</ep:PresentationFormat>
  <ep:Paragraphs>90</ep:Paragraphs>
  <ep:Slides>23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2023-07-26T17:52:45.000</dcterms:created>
  <dc:creator>officegen</dc:creator>
  <cp:lastModifiedBy>User</cp:lastModifiedBy>
  <dcterms:modified xsi:type="dcterms:W3CDTF">2023-08-03T12:09:58.302</dcterms:modified>
  <cp:revision>53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